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8" r:id="rId6"/>
    <p:sldId id="269" r:id="rId7"/>
    <p:sldId id="270" r:id="rId8"/>
    <p:sldId id="271" r:id="rId9"/>
    <p:sldId id="272" r:id="rId10"/>
    <p:sldId id="261" r:id="rId11"/>
    <p:sldId id="259" r:id="rId12"/>
    <p:sldId id="262" r:id="rId13"/>
    <p:sldId id="264" r:id="rId14"/>
    <p:sldId id="265" r:id="rId15"/>
    <p:sldId id="266" r:id="rId16"/>
    <p:sldId id="263" r:id="rId1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D9BA"/>
    <a:srgbClr val="242631"/>
    <a:srgbClr val="FF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22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Точность анализа текстовой информации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3.7969476163438695E-2"/>
          <c:y val="0.31696302008959792"/>
          <c:w val="0.42330426050932646"/>
          <c:h val="0.6022881212033263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Точность анализа текстовой информации
</c:v>
                </c:pt>
              </c:strCache>
            </c:strRef>
          </c:tx>
          <c:spPr>
            <a:solidFill>
              <a:srgbClr val="59D9BA"/>
            </a:solidFill>
            <a:ln w="3175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c:spPr>
          <c:explosion val="31"/>
          <c:dPt>
            <c:idx val="0"/>
            <c:bubble3D val="0"/>
            <c:spPr>
              <a:solidFill>
                <a:srgbClr val="59D9BA"/>
              </a:solidFill>
              <a:ln w="3175"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c:spPr>
            <c:extLst>
              <c:ext xmlns:c16="http://schemas.microsoft.com/office/drawing/2014/chart" uri="{C3380CC4-5D6E-409C-BE32-E72D297353CC}">
                <c16:uniqueId val="{00000001-C0B7-4DEC-AE37-BC39EB93F643}"/>
              </c:ext>
            </c:extLst>
          </c:dPt>
          <c:dPt>
            <c:idx val="1"/>
            <c:bubble3D val="0"/>
            <c:explosion val="0"/>
            <c:spPr>
              <a:solidFill>
                <a:srgbClr val="59D9BA"/>
              </a:solidFill>
              <a:ln w="3175" cap="rnd"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c:spPr>
            <c:extLst>
              <c:ext xmlns:c16="http://schemas.microsoft.com/office/drawing/2014/chart" uri="{C3380CC4-5D6E-409C-BE32-E72D297353CC}">
                <c16:uniqueId val="{00000003-C0B7-4DEC-AE37-BC39EB93F643}"/>
              </c:ext>
            </c:extLst>
          </c:dPt>
          <c:dLbls>
            <c:dLbl>
              <c:idx val="0"/>
              <c:layout>
                <c:manualLayout>
                  <c:x val="-7.010598700397451E-2"/>
                  <c:y val="-0.18049744887463984"/>
                </c:manualLayout>
              </c:layout>
              <c:tx>
                <c:rich>
                  <a:bodyPr/>
                  <a:lstStyle/>
                  <a:p>
                    <a:r>
                      <a:rPr lang="en-US" sz="1800" b="0" i="0" u="none" strike="noStrike" baseline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rPr>
                      <a:t>&gt;85% RU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0B7-4DEC-AE37-BC39EB93F64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B7-4DEC-AE37-BC39EB93F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Точность анализа графической информации</a:t>
            </a:r>
          </a:p>
        </c:rich>
      </c:tx>
      <c:layout>
        <c:manualLayout>
          <c:xMode val="edge"/>
          <c:yMode val="edge"/>
          <c:x val="9.2926050932643584E-2"/>
          <c:y val="2.374966432561051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8167124051058817"/>
          <c:y val="0.32171295295472002"/>
          <c:w val="0.42330426050932646"/>
          <c:h val="0.6022881212033263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Точность анализа текстовой информации
</c:v>
                </c:pt>
              </c:strCache>
            </c:strRef>
          </c:tx>
          <c:spPr>
            <a:solidFill>
              <a:srgbClr val="59D9BA"/>
            </a:solidFill>
            <a:ln w="3175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c:spPr>
          <c:explosion val="26"/>
          <c:dPt>
            <c:idx val="0"/>
            <c:bubble3D val="0"/>
            <c:explosion val="21"/>
            <c:spPr>
              <a:solidFill>
                <a:srgbClr val="59D9BA"/>
              </a:solidFill>
              <a:ln w="3175"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c:spPr>
            <c:extLst>
              <c:ext xmlns:c16="http://schemas.microsoft.com/office/drawing/2014/chart" uri="{C3380CC4-5D6E-409C-BE32-E72D297353CC}">
                <c16:uniqueId val="{00000001-E36F-49A2-B4A3-955C3AA2771F}"/>
              </c:ext>
            </c:extLst>
          </c:dPt>
          <c:dPt>
            <c:idx val="1"/>
            <c:bubble3D val="0"/>
            <c:spPr>
              <a:solidFill>
                <a:srgbClr val="59D9BA"/>
              </a:solidFill>
              <a:ln w="3175" cap="rnd"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c:spPr>
            <c:extLst>
              <c:ext xmlns:c16="http://schemas.microsoft.com/office/drawing/2014/chart" uri="{C3380CC4-5D6E-409C-BE32-E72D297353CC}">
                <c16:uniqueId val="{00000003-E36F-49A2-B4A3-955C3AA2771F}"/>
              </c:ext>
            </c:extLst>
          </c:dPt>
          <c:dLbls>
            <c:dLbl>
              <c:idx val="0"/>
              <c:layout>
                <c:manualLayout>
                  <c:x val="-1.4902026492491543E-2"/>
                  <c:y val="-0.21776864988866956"/>
                </c:manualLayout>
              </c:layout>
              <c:tx>
                <c:rich>
                  <a:bodyPr/>
                  <a:lstStyle/>
                  <a:p>
                    <a:r>
                      <a:rPr lang="en-US" sz="1800" b="0" i="0" u="none" strike="noStrike" baseline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rPr>
                      <a:t>&gt;97% 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36F-49A2-B4A3-955C3AA2771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0.97</c:v>
                </c:pt>
                <c:pt idx="1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6F-49A2-B4A3-955C3AA27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969476163438695E-2"/>
          <c:y val="0.31696302008959792"/>
          <c:w val="0.42330426050932646"/>
          <c:h val="0.6022881212033263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Точность анализа текстовой информации
</c:v>
                </c:pt>
              </c:strCache>
            </c:strRef>
          </c:tx>
          <c:spPr>
            <a:solidFill>
              <a:srgbClr val="59D9BA"/>
            </a:solidFill>
            <a:ln w="3175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c:spPr>
          <c:explosion val="31"/>
          <c:dPt>
            <c:idx val="0"/>
            <c:bubble3D val="0"/>
            <c:spPr>
              <a:solidFill>
                <a:srgbClr val="59D9BA"/>
              </a:solidFill>
              <a:ln w="3175"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c:spPr>
            <c:extLst>
              <c:ext xmlns:c16="http://schemas.microsoft.com/office/drawing/2014/chart" uri="{C3380CC4-5D6E-409C-BE32-E72D297353CC}">
                <c16:uniqueId val="{00000001-E124-4F74-91EE-553718B04902}"/>
              </c:ext>
            </c:extLst>
          </c:dPt>
          <c:dPt>
            <c:idx val="1"/>
            <c:bubble3D val="0"/>
            <c:explosion val="0"/>
            <c:spPr>
              <a:solidFill>
                <a:srgbClr val="59D9BA"/>
              </a:solidFill>
              <a:ln w="3175" cap="rnd"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w="38100" h="38100"/>
              </a:sp3d>
            </c:spPr>
            <c:extLst>
              <c:ext xmlns:c16="http://schemas.microsoft.com/office/drawing/2014/chart" uri="{C3380CC4-5D6E-409C-BE32-E72D297353CC}">
                <c16:uniqueId val="{00000003-E124-4F74-91EE-553718B04902}"/>
              </c:ext>
            </c:extLst>
          </c:dPt>
          <c:dLbls>
            <c:dLbl>
              <c:idx val="0"/>
              <c:layout>
                <c:manualLayout>
                  <c:x val="-3.3383803335225962E-2"/>
                  <c:y val="-0.18049744887463992"/>
                </c:manualLayout>
              </c:layout>
              <c:tx>
                <c:rich>
                  <a:bodyPr/>
                  <a:lstStyle/>
                  <a:p>
                    <a:r>
                      <a:rPr lang="en-US" sz="1800" b="0" i="0" u="none" strike="noStrike" baseline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rPr>
                      <a:t>&gt;95% ENG</a:t>
                    </a:r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24-4F74-91EE-553718B0490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24-4F74-91EE-553718B04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125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2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36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77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046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53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25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47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21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8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A6AFB-7AEA-464C-A300-6A8E1F6A0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B665B-DBB6-4B74-95C7-B06CD14913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24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419622"/>
            <a:ext cx="4968552" cy="1296144"/>
          </a:xfrm>
        </p:spPr>
        <p:txBody>
          <a:bodyPr>
            <a:noAutofit/>
          </a:bodyPr>
          <a:lstStyle/>
          <a:p>
            <a:pPr algn="l"/>
            <a:r>
              <a:rPr lang="en-US" sz="8800" b="1" spc="600" dirty="0" err="1">
                <a:solidFill>
                  <a:schemeClr val="bg1"/>
                </a:solidFill>
              </a:rPr>
              <a:t>Rattus</a:t>
            </a:r>
            <a:endParaRPr lang="ru-RU" sz="6000" spc="6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95736" y="4044859"/>
            <a:ext cx="6806912" cy="1047171"/>
          </a:xfrm>
        </p:spPr>
        <p:txBody>
          <a:bodyPr>
            <a:normAutofit/>
          </a:bodyPr>
          <a:lstStyle/>
          <a:p>
            <a:pPr algn="l"/>
            <a:r>
              <a:rPr lang="ru-RU" sz="2000" spc="300" dirty="0">
                <a:solidFill>
                  <a:schemeClr val="bg1">
                    <a:lumMod val="85000"/>
                  </a:schemeClr>
                </a:solidFill>
              </a:rPr>
              <a:t>Сервис проверки поддельных новостей (</a:t>
            </a:r>
            <a:r>
              <a:rPr lang="ru-RU" sz="2000" spc="300" dirty="0" err="1">
                <a:solidFill>
                  <a:schemeClr val="bg1">
                    <a:lumMod val="85000"/>
                  </a:schemeClr>
                </a:solidFill>
              </a:rPr>
              <a:t>fake</a:t>
            </a:r>
            <a:r>
              <a:rPr lang="ru-RU" sz="2000" spc="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ru-RU" sz="2000" spc="300" dirty="0" err="1">
                <a:solidFill>
                  <a:schemeClr val="bg1">
                    <a:lumMod val="85000"/>
                  </a:schemeClr>
                </a:solidFill>
              </a:rPr>
              <a:t>news</a:t>
            </a:r>
            <a:r>
              <a:rPr lang="ru-RU" sz="2000" spc="300" dirty="0">
                <a:solidFill>
                  <a:schemeClr val="bg1">
                    <a:lumMod val="85000"/>
                  </a:schemeClr>
                </a:solidFill>
              </a:rPr>
              <a:t>) в сфере технологий и инноваций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32947" r="10110" b="25571"/>
          <a:stretch/>
        </p:blipFill>
        <p:spPr>
          <a:xfrm>
            <a:off x="6084168" y="51470"/>
            <a:ext cx="868743" cy="5760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3363838"/>
            <a:ext cx="1512168" cy="1583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200" b="1" dirty="0">
                <a:solidFill>
                  <a:srgbClr val="FF5151"/>
                </a:solidFill>
              </a:rPr>
              <a:t>Задача </a:t>
            </a:r>
            <a:r>
              <a:rPr lang="ru-RU" sz="8800" b="1" dirty="0">
                <a:solidFill>
                  <a:srgbClr val="FF5151"/>
                </a:solidFill>
              </a:rPr>
              <a:t>01</a:t>
            </a:r>
            <a:endParaRPr lang="ru-RU" sz="49600" b="1" spc="50" dirty="0">
              <a:solidFill>
                <a:srgbClr val="FF515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DC20F-2CFE-41A1-BD1D-8A2D1C62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Модуль графической информации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81" y="1200150"/>
            <a:ext cx="6592437" cy="3394075"/>
          </a:xfrm>
        </p:spPr>
      </p:pic>
    </p:spTree>
    <p:extLst>
      <p:ext uri="{BB962C8B-B14F-4D97-AF65-F5344CB8AC3E}">
        <p14:creationId xmlns:p14="http://schemas.microsoft.com/office/powerpoint/2010/main" val="207773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214E5B2-91F0-4AE0-9339-6CA8FA75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Ручной режим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1B8385C-C42A-4F70-A677-EB2F653B3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3888" y="1347614"/>
            <a:ext cx="5481462" cy="2736304"/>
          </a:xfrm>
        </p:spPr>
      </p:pic>
      <p:pic>
        <p:nvPicPr>
          <p:cNvPr id="8" name="Объект 4">
            <a:extLst>
              <a:ext uri="{FF2B5EF4-FFF2-40B4-BE49-F238E27FC236}">
                <a16:creationId xmlns:a16="http://schemas.microsoft.com/office/drawing/2014/main" id="{2E564885-20BB-4932-9D0F-1CCF0E0C5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8" y="1445095"/>
            <a:ext cx="4076672" cy="25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3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ADBEEE2-A0FB-4F05-8D52-A154223D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Использование </a:t>
            </a:r>
            <a:r>
              <a:rPr lang="en-US" sz="3600" dirty="0" err="1">
                <a:solidFill>
                  <a:schemeClr val="bg1"/>
                </a:solidFill>
              </a:rPr>
              <a:t>ResNet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EEFC63F-84C6-4CA5-8CE1-01BACA27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897" y="1200150"/>
            <a:ext cx="5886205" cy="3394075"/>
          </a:xfrm>
        </p:spPr>
      </p:pic>
    </p:spTree>
    <p:extLst>
      <p:ext uri="{BB962C8B-B14F-4D97-AF65-F5344CB8AC3E}">
        <p14:creationId xmlns:p14="http://schemas.microsoft.com/office/powerpoint/2010/main" val="255725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A8E04-07C0-4BFC-8045-E374F99A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Альтернативный вариант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9A9D892-52AF-4058-BD49-5FD00B834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16" y="1200150"/>
            <a:ext cx="6773567" cy="3394075"/>
          </a:xfrm>
        </p:spPr>
      </p:pic>
    </p:spTree>
    <p:extLst>
      <p:ext uri="{BB962C8B-B14F-4D97-AF65-F5344CB8AC3E}">
        <p14:creationId xmlns:p14="http://schemas.microsoft.com/office/powerpoint/2010/main" val="185485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8B6EF-D4DB-43EC-AC92-97CBB4DB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Автоматизированный вариант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D45B114-B94D-48B6-BAA2-13DB2476C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03598"/>
            <a:ext cx="3826768" cy="238555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D6FEB1-34FF-4AFD-81ED-361C2680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23878"/>
            <a:ext cx="4572000" cy="6851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2CA690-CFAF-4A9D-9DDB-AF053BE1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705" y="2283718"/>
            <a:ext cx="4368197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37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3966F-0CE1-41C0-B69D-7AC558A3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Видео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9ADC6A-682E-4B8A-B6D4-FDA5DBFA3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436" y="1200150"/>
            <a:ext cx="6339128" cy="3394075"/>
          </a:xfrm>
        </p:spPr>
      </p:pic>
    </p:spTree>
    <p:extLst>
      <p:ext uri="{BB962C8B-B14F-4D97-AF65-F5344CB8AC3E}">
        <p14:creationId xmlns:p14="http://schemas.microsoft.com/office/powerpoint/2010/main" val="317608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2373143334"/>
              </p:ext>
            </p:extLst>
          </p:nvPr>
        </p:nvGraphicFramePr>
        <p:xfrm>
          <a:off x="323528" y="1275606"/>
          <a:ext cx="4032448" cy="288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Диаграмма 14"/>
          <p:cNvGraphicFramePr/>
          <p:nvPr>
            <p:extLst>
              <p:ext uri="{D42A27DB-BD31-4B8C-83A1-F6EECF244321}">
                <p14:modId xmlns:p14="http://schemas.microsoft.com/office/powerpoint/2010/main" val="930286148"/>
              </p:ext>
            </p:extLst>
          </p:nvPr>
        </p:nvGraphicFramePr>
        <p:xfrm>
          <a:off x="4427984" y="1347614"/>
          <a:ext cx="4499992" cy="2817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Диаграмма 15"/>
          <p:cNvGraphicFramePr/>
          <p:nvPr>
            <p:extLst>
              <p:ext uri="{D42A27DB-BD31-4B8C-83A1-F6EECF244321}">
                <p14:modId xmlns:p14="http://schemas.microsoft.com/office/powerpoint/2010/main" val="1300209491"/>
              </p:ext>
            </p:extLst>
          </p:nvPr>
        </p:nvGraphicFramePr>
        <p:xfrm>
          <a:off x="2123728" y="1275606"/>
          <a:ext cx="4104456" cy="2889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102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37874" y="195486"/>
            <a:ext cx="2160240" cy="709587"/>
          </a:xfrm>
        </p:spPr>
        <p:txBody>
          <a:bodyPr>
            <a:normAutofit fontScale="90000"/>
          </a:bodyPr>
          <a:lstStyle/>
          <a:p>
            <a:r>
              <a:rPr lang="en-US" b="1" spc="300" dirty="0" err="1">
                <a:solidFill>
                  <a:schemeClr val="bg1"/>
                </a:solidFill>
              </a:rPr>
              <a:t>Rattus</a:t>
            </a:r>
            <a:endParaRPr lang="ru-RU" b="1" spc="300" dirty="0">
              <a:solidFill>
                <a:schemeClr val="bg1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-30812" y="3435846"/>
            <a:ext cx="1728192" cy="130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</a:rPr>
              <a:t>Никитин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 Г.К. </a:t>
            </a:r>
            <a:r>
              <a:rPr lang="en-US" sz="1400" dirty="0">
                <a:solidFill>
                  <a:srgbClr val="FF5151"/>
                </a:solidFill>
              </a:rPr>
              <a:t>+7(916)745-72-80 @YELLOWBOG Team-Lead, Backend</a:t>
            </a:r>
            <a:endParaRPr lang="ru-RU" sz="1400" dirty="0">
              <a:solidFill>
                <a:srgbClr val="FF5151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563888" y="3435846"/>
            <a:ext cx="1764196" cy="1261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Руденко М.П. </a:t>
            </a:r>
            <a:r>
              <a:rPr lang="ru-RU" sz="1400" dirty="0">
                <a:solidFill>
                  <a:srgbClr val="FF5151"/>
                </a:solidFill>
              </a:rPr>
              <a:t>+7(925)042-65-61 @</a:t>
            </a:r>
            <a:r>
              <a:rPr lang="en-US" sz="1400" dirty="0" err="1">
                <a:solidFill>
                  <a:srgbClr val="FF5151"/>
                </a:solidFill>
              </a:rPr>
              <a:t>marus_rus</a:t>
            </a:r>
            <a:r>
              <a:rPr lang="en-US" sz="1400" dirty="0">
                <a:solidFill>
                  <a:srgbClr val="FF5151"/>
                </a:solidFill>
              </a:rPr>
              <a:t> </a:t>
            </a:r>
          </a:p>
          <a:p>
            <a:pPr marL="0" indent="0" algn="r">
              <a:buNone/>
            </a:pPr>
            <a:r>
              <a:rPr lang="en-US" sz="1400" dirty="0">
                <a:solidFill>
                  <a:srgbClr val="FF5151"/>
                </a:solidFill>
              </a:rPr>
              <a:t>Data developer</a:t>
            </a:r>
            <a:endParaRPr lang="ru-RU" sz="1400" dirty="0">
              <a:solidFill>
                <a:srgbClr val="FF5151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7236296" y="3435846"/>
            <a:ext cx="1691680" cy="1170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Румянцев И.А. </a:t>
            </a:r>
            <a:r>
              <a:rPr lang="ru-RU" sz="1400" dirty="0">
                <a:solidFill>
                  <a:srgbClr val="FF5151"/>
                </a:solidFill>
              </a:rPr>
              <a:t>+7(953)612-54-44 @</a:t>
            </a:r>
            <a:r>
              <a:rPr lang="en-US" sz="1400" dirty="0" err="1">
                <a:solidFill>
                  <a:srgbClr val="FF5151"/>
                </a:solidFill>
              </a:rPr>
              <a:t>WormJimm</a:t>
            </a:r>
            <a:endParaRPr lang="en-US" sz="1400" dirty="0">
              <a:solidFill>
                <a:srgbClr val="FF5151"/>
              </a:solidFill>
            </a:endParaRPr>
          </a:p>
          <a:p>
            <a:pPr marL="0" indent="0" algn="r">
              <a:buNone/>
            </a:pPr>
            <a:r>
              <a:rPr lang="en-US" sz="1400" dirty="0">
                <a:solidFill>
                  <a:srgbClr val="FF5151"/>
                </a:solidFill>
              </a:rPr>
              <a:t>Tester</a:t>
            </a:r>
            <a:endParaRPr lang="ru-RU" sz="1400" dirty="0">
              <a:solidFill>
                <a:srgbClr val="FF5151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292080" y="3435845"/>
            <a:ext cx="1800200" cy="1296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</a:rPr>
              <a:t>Гридин Н.И. </a:t>
            </a:r>
            <a:r>
              <a:rPr lang="ru-RU" sz="1400" dirty="0">
                <a:solidFill>
                  <a:srgbClr val="FF5151"/>
                </a:solidFill>
              </a:rPr>
              <a:t>+7(985)814-09-41 @</a:t>
            </a:r>
            <a:r>
              <a:rPr lang="ru-RU" sz="1400" dirty="0" err="1">
                <a:solidFill>
                  <a:srgbClr val="FF5151"/>
                </a:solidFill>
              </a:rPr>
              <a:t>ChampionOfCinder</a:t>
            </a:r>
            <a:r>
              <a:rPr lang="ru-RU" sz="1400" dirty="0">
                <a:solidFill>
                  <a:srgbClr val="FF5151"/>
                </a:solidFill>
              </a:rPr>
              <a:t> UI/UX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3858" y="3435846"/>
            <a:ext cx="1583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Мурашев А.Е. </a:t>
            </a:r>
            <a:r>
              <a:rPr lang="fr-FR" sz="1400" dirty="0">
                <a:solidFill>
                  <a:srgbClr val="FF5151"/>
                </a:solidFill>
              </a:rPr>
              <a:t>+7(925)979-16-19 @far_fr0m_home Frontend</a:t>
            </a:r>
            <a:endParaRPr lang="ru-RU" sz="1400" dirty="0">
              <a:solidFill>
                <a:srgbClr val="FF5151"/>
              </a:solidFill>
            </a:endParaRPr>
          </a:p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6" y="1491830"/>
            <a:ext cx="135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24263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91830"/>
            <a:ext cx="1350001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24263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"/>
          <a:stretch/>
        </p:blipFill>
        <p:spPr>
          <a:xfrm>
            <a:off x="7407134" y="1491830"/>
            <a:ext cx="138106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24263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91830"/>
            <a:ext cx="135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24263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91830"/>
            <a:ext cx="135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24263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196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2246"/>
            <a:ext cx="7600118" cy="3895060"/>
          </a:xfrm>
          <a:prstGeom prst="rect">
            <a:avLst/>
          </a:prstGeom>
          <a:ln>
            <a:solidFill>
              <a:srgbClr val="242631"/>
            </a:solidFill>
          </a:ln>
        </p:spPr>
      </p:pic>
    </p:spTree>
    <p:extLst>
      <p:ext uri="{BB962C8B-B14F-4D97-AF65-F5344CB8AC3E}">
        <p14:creationId xmlns:p14="http://schemas.microsoft.com/office/powerpoint/2010/main" val="288408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9582"/>
            <a:ext cx="7294246" cy="3744000"/>
          </a:xfrm>
        </p:spPr>
      </p:pic>
    </p:spTree>
    <p:extLst>
      <p:ext uri="{BB962C8B-B14F-4D97-AF65-F5344CB8AC3E}">
        <p14:creationId xmlns:p14="http://schemas.microsoft.com/office/powerpoint/2010/main" val="221949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B9F51-9537-49F8-BC3B-A6F191A8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Модуль анализа текстовой информации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662B74C-8F3C-45B2-8CCC-1640FA0EA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720" y="1200150"/>
            <a:ext cx="6700560" cy="3394075"/>
          </a:xfrm>
        </p:spPr>
      </p:pic>
    </p:spTree>
    <p:extLst>
      <p:ext uri="{BB962C8B-B14F-4D97-AF65-F5344CB8AC3E}">
        <p14:creationId xmlns:p14="http://schemas.microsoft.com/office/powerpoint/2010/main" val="1677828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CF95D-8B0C-40C1-975D-72442682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Ручной режим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F783E62-E3BA-42B7-B2C2-4D860C919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72" y="921012"/>
            <a:ext cx="1977971" cy="93245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3383C5-B4DE-4A7B-918D-4BE6AD10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" y="1914634"/>
            <a:ext cx="4531607" cy="23078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0F2397-A6FC-4CB9-A0E2-EF8295CD1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856" y="1886907"/>
            <a:ext cx="4662982" cy="20807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672B62-CDE3-4CF4-B927-62D11C761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3953603"/>
            <a:ext cx="3305243" cy="13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4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D0396-F19F-4874-A914-9529A97F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Ручной режим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9065C1D-B777-470E-992F-D58CAAC36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05811"/>
            <a:ext cx="3353544" cy="98032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ED41F3-D291-4287-B43D-97E56CF48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76"/>
          <a:stretch/>
        </p:blipFill>
        <p:spPr>
          <a:xfrm>
            <a:off x="3295018" y="1491630"/>
            <a:ext cx="5820790" cy="28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9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35D0AC-B5DE-4CEA-B74C-D683903C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Автоматизированный режим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219F28B-AA43-4E0E-A71B-A6E11EADB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131590"/>
            <a:ext cx="4690864" cy="53718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B16E80-A036-43C5-92FB-7159C18F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37131"/>
            <a:ext cx="4248472" cy="6570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E9B3E0-8E29-423E-8483-313F2F012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483542"/>
            <a:ext cx="5175840" cy="8572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295773-D900-403B-B145-86761754D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3459449"/>
            <a:ext cx="5328084" cy="9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0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287739-CF25-4090-811F-674F4208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Автоматизированный режим</a:t>
            </a:r>
            <a:endParaRPr lang="ru-RU" sz="28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EEA750F-0A45-4441-8DD2-63C11BCE5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131589"/>
            <a:ext cx="6696744" cy="70455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DC13EB-4E43-414A-81B5-6B512628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6022"/>
            <a:ext cx="9144000" cy="2003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43F14C-4FDD-497F-9A80-E1DEBDC6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3878"/>
            <a:ext cx="9144000" cy="2053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B77CBB-DEDA-461B-9321-A53B8D04B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571750"/>
            <a:ext cx="8172400" cy="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955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121</Words>
  <Application>Microsoft Office PowerPoint</Application>
  <PresentationFormat>Экран (16:9)</PresentationFormat>
  <Paragraphs>27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Bahnschrift Light</vt:lpstr>
      <vt:lpstr>Calibri</vt:lpstr>
      <vt:lpstr>Тема Office</vt:lpstr>
      <vt:lpstr>Rattus</vt:lpstr>
      <vt:lpstr>Rattus</vt:lpstr>
      <vt:lpstr>Презентация PowerPoint</vt:lpstr>
      <vt:lpstr>Презентация PowerPoint</vt:lpstr>
      <vt:lpstr>Модуль анализа текстовой информации</vt:lpstr>
      <vt:lpstr>Ручной режим</vt:lpstr>
      <vt:lpstr>Ручной режим</vt:lpstr>
      <vt:lpstr>Автоматизированный режим</vt:lpstr>
      <vt:lpstr>Автоматизированный режим</vt:lpstr>
      <vt:lpstr>Модуль графической информации</vt:lpstr>
      <vt:lpstr>Ручной режим</vt:lpstr>
      <vt:lpstr>Использование ResNet</vt:lpstr>
      <vt:lpstr>Альтернативный вариант</vt:lpstr>
      <vt:lpstr>Автоматизированный вариант</vt:lpstr>
      <vt:lpstr>Видео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Rattus</dc:title>
  <dc:creator>МАРИА Руденко</dc:creator>
  <cp:lastModifiedBy>Никитин Глеб</cp:lastModifiedBy>
  <cp:revision>12</cp:revision>
  <dcterms:created xsi:type="dcterms:W3CDTF">2022-06-12T20:31:26Z</dcterms:created>
  <dcterms:modified xsi:type="dcterms:W3CDTF">2022-06-12T23:17:50Z</dcterms:modified>
</cp:coreProperties>
</file>